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mo Bold" charset="1" panose="020B0704020202020204"/>
      <p:regular r:id="rId14"/>
    </p:embeddedFont>
    <p:embeddedFont>
      <p:font typeface="Inter" charset="1" panose="020B05020300000000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pyramid.readthedocs.io/" TargetMode="External" Type="http://schemas.openxmlformats.org/officeDocument/2006/relationships/hyperlink"/><Relationship Id="rId4" Target="https://pypi.org/search/?q=pyramid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2673102"/>
            <a:ext cx="9445526" cy="2634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62"/>
              </a:lnSpc>
            </a:pPr>
            <a:r>
              <a:rPr lang="en-US" b="true" sz="8062" spc="-161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O Framework Pyramid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50237" y="5618261"/>
            <a:ext cx="9445526" cy="2730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2687" spc="-5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é um framework web de código aberto, flexível e de alto desempenho, construído na linguagem Python. Ele é conhecido por sua abordagem minimalista e configurável, permitindo aos desenvolvedores criar aplicações web robustas e escaláveis.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45475" y="496863"/>
            <a:ext cx="8319492" cy="9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b="true" sz="5812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Por que o nome Pyramid?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45475" y="2638871"/>
            <a:ext cx="4590604" cy="3952577"/>
            <a:chOff x="0" y="0"/>
            <a:chExt cx="6120805" cy="52701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6108192" cy="5257419"/>
            </a:xfrm>
            <a:custGeom>
              <a:avLst/>
              <a:gdLst/>
              <a:ahLst/>
              <a:cxnLst/>
              <a:rect r="r" b="b" t="t" l="l"/>
              <a:pathLst>
                <a:path h="5257419" w="6108192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5949315" y="0"/>
                  </a:lnTo>
                  <a:cubicBezTo>
                    <a:pt x="6037072" y="0"/>
                    <a:pt x="6108192" y="71120"/>
                    <a:pt x="6108192" y="158750"/>
                  </a:cubicBezTo>
                  <a:lnTo>
                    <a:pt x="6108192" y="5098669"/>
                  </a:lnTo>
                  <a:cubicBezTo>
                    <a:pt x="6108192" y="5186299"/>
                    <a:pt x="6037072" y="5257419"/>
                    <a:pt x="5949315" y="5257419"/>
                  </a:cubicBezTo>
                  <a:lnTo>
                    <a:pt x="158877" y="5257419"/>
                  </a:lnTo>
                  <a:cubicBezTo>
                    <a:pt x="71120" y="5257419"/>
                    <a:pt x="0" y="5186299"/>
                    <a:pt x="0" y="50986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20892" cy="5270119"/>
            </a:xfrm>
            <a:custGeom>
              <a:avLst/>
              <a:gdLst/>
              <a:ahLst/>
              <a:cxnLst/>
              <a:rect r="r" b="b" t="t" l="l"/>
              <a:pathLst>
                <a:path h="5270119" w="6120892">
                  <a:moveTo>
                    <a:pt x="0" y="165100"/>
                  </a:moveTo>
                  <a:cubicBezTo>
                    <a:pt x="0" y="73914"/>
                    <a:pt x="73914" y="0"/>
                    <a:pt x="165227" y="0"/>
                  </a:cubicBezTo>
                  <a:lnTo>
                    <a:pt x="5955665" y="0"/>
                  </a:lnTo>
                  <a:lnTo>
                    <a:pt x="5955665" y="6350"/>
                  </a:lnTo>
                  <a:lnTo>
                    <a:pt x="5955665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5105019"/>
                  </a:lnTo>
                  <a:lnTo>
                    <a:pt x="6114542" y="5105019"/>
                  </a:lnTo>
                  <a:lnTo>
                    <a:pt x="6120892" y="5105019"/>
                  </a:lnTo>
                  <a:cubicBezTo>
                    <a:pt x="6120892" y="5196205"/>
                    <a:pt x="6046978" y="5270119"/>
                    <a:pt x="5955665" y="5270119"/>
                  </a:cubicBezTo>
                  <a:lnTo>
                    <a:pt x="5955665" y="5263769"/>
                  </a:lnTo>
                  <a:lnTo>
                    <a:pt x="5955665" y="5270119"/>
                  </a:lnTo>
                  <a:lnTo>
                    <a:pt x="165227" y="5270119"/>
                  </a:lnTo>
                  <a:lnTo>
                    <a:pt x="165227" y="5263769"/>
                  </a:lnTo>
                  <a:lnTo>
                    <a:pt x="165227" y="5270119"/>
                  </a:lnTo>
                  <a:cubicBezTo>
                    <a:pt x="74041" y="5270119"/>
                    <a:pt x="0" y="5196205"/>
                    <a:pt x="0" y="51050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105019"/>
                  </a:lnTo>
                  <a:lnTo>
                    <a:pt x="6350" y="5105019"/>
                  </a:lnTo>
                  <a:lnTo>
                    <a:pt x="12700" y="5105019"/>
                  </a:lnTo>
                  <a:cubicBezTo>
                    <a:pt x="12700" y="5189220"/>
                    <a:pt x="81026" y="5257419"/>
                    <a:pt x="165227" y="5257419"/>
                  </a:cubicBezTo>
                  <a:lnTo>
                    <a:pt x="5955665" y="5257419"/>
                  </a:lnTo>
                  <a:cubicBezTo>
                    <a:pt x="6039866" y="5257419"/>
                    <a:pt x="6108192" y="5189220"/>
                    <a:pt x="6108192" y="5105019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665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143280" y="2898576"/>
            <a:ext cx="3721299" cy="491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1"/>
              </a:lnSpc>
            </a:pPr>
            <a:r>
              <a:rPr lang="en-US" b="true" sz="2975" spc="-6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Estabilidade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43280" y="3467100"/>
            <a:ext cx="3994994" cy="278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5"/>
              </a:lnSpc>
            </a:pPr>
            <a:r>
              <a:rPr lang="en-US" sz="2287" spc="-4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Assim como as imponentes pirâmides egípcias, o framework Pyramid é construído para durar, oferecendo uma base sólida para o desenvolvimento web.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710071" y="2638871"/>
            <a:ext cx="4590604" cy="3952577"/>
            <a:chOff x="0" y="0"/>
            <a:chExt cx="6120805" cy="52701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108192" cy="5257419"/>
            </a:xfrm>
            <a:custGeom>
              <a:avLst/>
              <a:gdLst/>
              <a:ahLst/>
              <a:cxnLst/>
              <a:rect r="r" b="b" t="t" l="l"/>
              <a:pathLst>
                <a:path h="5257419" w="6108192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5949315" y="0"/>
                  </a:lnTo>
                  <a:cubicBezTo>
                    <a:pt x="6037072" y="0"/>
                    <a:pt x="6108192" y="71120"/>
                    <a:pt x="6108192" y="158750"/>
                  </a:cubicBezTo>
                  <a:lnTo>
                    <a:pt x="6108192" y="5098669"/>
                  </a:lnTo>
                  <a:cubicBezTo>
                    <a:pt x="6108192" y="5186299"/>
                    <a:pt x="6037072" y="5257419"/>
                    <a:pt x="5949315" y="5257419"/>
                  </a:cubicBezTo>
                  <a:lnTo>
                    <a:pt x="158877" y="5257419"/>
                  </a:lnTo>
                  <a:cubicBezTo>
                    <a:pt x="71120" y="5257419"/>
                    <a:pt x="0" y="5186299"/>
                    <a:pt x="0" y="50986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20892" cy="5270119"/>
            </a:xfrm>
            <a:custGeom>
              <a:avLst/>
              <a:gdLst/>
              <a:ahLst/>
              <a:cxnLst/>
              <a:rect r="r" b="b" t="t" l="l"/>
              <a:pathLst>
                <a:path h="5270119" w="6120892">
                  <a:moveTo>
                    <a:pt x="0" y="165100"/>
                  </a:moveTo>
                  <a:cubicBezTo>
                    <a:pt x="0" y="73914"/>
                    <a:pt x="73914" y="0"/>
                    <a:pt x="165227" y="0"/>
                  </a:cubicBezTo>
                  <a:lnTo>
                    <a:pt x="5955665" y="0"/>
                  </a:lnTo>
                  <a:lnTo>
                    <a:pt x="5955665" y="6350"/>
                  </a:lnTo>
                  <a:lnTo>
                    <a:pt x="5955665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5105019"/>
                  </a:lnTo>
                  <a:lnTo>
                    <a:pt x="6114542" y="5105019"/>
                  </a:lnTo>
                  <a:lnTo>
                    <a:pt x="6120892" y="5105019"/>
                  </a:lnTo>
                  <a:cubicBezTo>
                    <a:pt x="6120892" y="5196205"/>
                    <a:pt x="6046978" y="5270119"/>
                    <a:pt x="5955665" y="5270119"/>
                  </a:cubicBezTo>
                  <a:lnTo>
                    <a:pt x="5955665" y="5263769"/>
                  </a:lnTo>
                  <a:lnTo>
                    <a:pt x="5955665" y="5270119"/>
                  </a:lnTo>
                  <a:lnTo>
                    <a:pt x="165227" y="5270119"/>
                  </a:lnTo>
                  <a:lnTo>
                    <a:pt x="165227" y="5263769"/>
                  </a:lnTo>
                  <a:lnTo>
                    <a:pt x="165227" y="5270119"/>
                  </a:lnTo>
                  <a:cubicBezTo>
                    <a:pt x="74041" y="5270119"/>
                    <a:pt x="0" y="5196205"/>
                    <a:pt x="0" y="51050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105019"/>
                  </a:lnTo>
                  <a:lnTo>
                    <a:pt x="6350" y="5105019"/>
                  </a:lnTo>
                  <a:lnTo>
                    <a:pt x="12700" y="5105019"/>
                  </a:lnTo>
                  <a:cubicBezTo>
                    <a:pt x="12700" y="5189220"/>
                    <a:pt x="81026" y="5257419"/>
                    <a:pt x="165227" y="5257419"/>
                  </a:cubicBezTo>
                  <a:lnTo>
                    <a:pt x="5955665" y="5257419"/>
                  </a:lnTo>
                  <a:cubicBezTo>
                    <a:pt x="6039866" y="5257419"/>
                    <a:pt x="6108192" y="5189220"/>
                    <a:pt x="6108192" y="5105019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665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007876" y="2908101"/>
            <a:ext cx="3721299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Versatilidade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07876" y="3467100"/>
            <a:ext cx="3994994" cy="2889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 spc="-49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Tal como a forma piramidal, o Pyramid pode ser adaptado e expandido para atender a uma ampla gama de necessidades de projetos.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845475" y="6865441"/>
            <a:ext cx="9455051" cy="2138065"/>
            <a:chOff x="0" y="0"/>
            <a:chExt cx="12606735" cy="28507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12594082" cy="2838069"/>
            </a:xfrm>
            <a:custGeom>
              <a:avLst/>
              <a:gdLst/>
              <a:ahLst/>
              <a:cxnLst/>
              <a:rect r="r" b="b" t="t" l="l"/>
              <a:pathLst>
                <a:path h="2838069" w="12594082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12434697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79319"/>
                  </a:lnTo>
                  <a:cubicBezTo>
                    <a:pt x="12594082" y="2767076"/>
                    <a:pt x="12522708" y="2838069"/>
                    <a:pt x="12434697" y="2838069"/>
                  </a:cubicBezTo>
                  <a:lnTo>
                    <a:pt x="159385" y="2838069"/>
                  </a:lnTo>
                  <a:cubicBezTo>
                    <a:pt x="71374" y="2838069"/>
                    <a:pt x="0" y="2766949"/>
                    <a:pt x="0" y="267931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606782" cy="2850769"/>
            </a:xfrm>
            <a:custGeom>
              <a:avLst/>
              <a:gdLst/>
              <a:ahLst/>
              <a:cxnLst/>
              <a:rect r="r" b="b" t="t" l="l"/>
              <a:pathLst>
                <a:path h="2850769" w="12606782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12441047" y="0"/>
                  </a:lnTo>
                  <a:lnTo>
                    <a:pt x="12441047" y="6350"/>
                  </a:lnTo>
                  <a:lnTo>
                    <a:pt x="12441047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685669"/>
                  </a:lnTo>
                  <a:lnTo>
                    <a:pt x="12600432" y="2685669"/>
                  </a:lnTo>
                  <a:lnTo>
                    <a:pt x="12606782" y="2685669"/>
                  </a:lnTo>
                  <a:cubicBezTo>
                    <a:pt x="12606782" y="2776855"/>
                    <a:pt x="12532614" y="2850769"/>
                    <a:pt x="12441047" y="2850769"/>
                  </a:cubicBezTo>
                  <a:lnTo>
                    <a:pt x="12441047" y="2844419"/>
                  </a:lnTo>
                  <a:lnTo>
                    <a:pt x="12441047" y="2850769"/>
                  </a:lnTo>
                  <a:lnTo>
                    <a:pt x="165735" y="2850769"/>
                  </a:lnTo>
                  <a:lnTo>
                    <a:pt x="165735" y="2844419"/>
                  </a:lnTo>
                  <a:lnTo>
                    <a:pt x="165735" y="2850769"/>
                  </a:lnTo>
                  <a:cubicBezTo>
                    <a:pt x="74295" y="2850769"/>
                    <a:pt x="0" y="2776855"/>
                    <a:pt x="0" y="268566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85669"/>
                  </a:lnTo>
                  <a:lnTo>
                    <a:pt x="6350" y="2685669"/>
                  </a:lnTo>
                  <a:lnTo>
                    <a:pt x="12700" y="2685669"/>
                  </a:lnTo>
                  <a:cubicBezTo>
                    <a:pt x="12700" y="2769870"/>
                    <a:pt x="81153" y="2838069"/>
                    <a:pt x="165735" y="2838069"/>
                  </a:cubicBezTo>
                  <a:lnTo>
                    <a:pt x="12441047" y="2838069"/>
                  </a:lnTo>
                  <a:cubicBezTo>
                    <a:pt x="12525502" y="2838069"/>
                    <a:pt x="12594082" y="2769743"/>
                    <a:pt x="12594082" y="2685669"/>
                  </a:cubicBezTo>
                  <a:lnTo>
                    <a:pt x="12594082" y="165100"/>
                  </a:lnTo>
                  <a:cubicBezTo>
                    <a:pt x="12594082" y="80899"/>
                    <a:pt x="12525628" y="12700"/>
                    <a:pt x="1244104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8143280" y="7134671"/>
            <a:ext cx="3721299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Simplicidade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43280" y="7712720"/>
            <a:ext cx="885944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design minimalista do Pyramid segue o princípio "menos é mais", simplificando o desenvolvimento web.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87475" y="496863"/>
            <a:ext cx="8451949" cy="9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b="true" sz="5812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Principais Características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475" y="2998142"/>
            <a:ext cx="647402" cy="647402"/>
            <a:chOff x="0" y="0"/>
            <a:chExt cx="863203" cy="8632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20092" y="3136552"/>
            <a:ext cx="182166" cy="40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3500" spc="-7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13632" y="2974330"/>
            <a:ext cx="3659684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Configurável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13632" y="3533329"/>
            <a:ext cx="3659684" cy="278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5"/>
              </a:lnSpc>
            </a:pPr>
            <a:r>
              <a:rPr lang="en-US" sz="2287" spc="-4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permite que os desenvolvedores configurem e personalizem o framework de acordo com as necessidades do projeto.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852071" y="2998142"/>
            <a:ext cx="647403" cy="647402"/>
            <a:chOff x="0" y="0"/>
            <a:chExt cx="863203" cy="8632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053584" y="3136552"/>
            <a:ext cx="244228" cy="40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3500" spc="-7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78229" y="2974330"/>
            <a:ext cx="3659684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Escalável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78229" y="3533329"/>
            <a:ext cx="3659684" cy="231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5"/>
              </a:lnSpc>
            </a:pPr>
            <a:r>
              <a:rPr lang="en-US" sz="2287" spc="-4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Ele é projetado para lidar com aplicações de pequeno a grande porte, mantendo um alto desempenho.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87475" y="6727254"/>
            <a:ext cx="647402" cy="647402"/>
            <a:chOff x="0" y="0"/>
            <a:chExt cx="863203" cy="8632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189286" y="6865664"/>
            <a:ext cx="243780" cy="40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3500" spc="-7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13632" y="6657677"/>
            <a:ext cx="3659684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Modular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13632" y="7373030"/>
            <a:ext cx="3659684" cy="231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5"/>
              </a:lnSpc>
            </a:pPr>
            <a:r>
              <a:rPr lang="en-US" sz="2287" spc="-4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design modular do Pyramid facilita a adição ou remoção de funcionalidades conforme necessário.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5852071" y="6727254"/>
            <a:ext cx="647403" cy="647402"/>
            <a:chOff x="0" y="0"/>
            <a:chExt cx="863203" cy="86320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6059835" y="6865739"/>
            <a:ext cx="231725" cy="40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3500" spc="-7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778229" y="6650236"/>
            <a:ext cx="3659684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Seguro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778229" y="7373030"/>
            <a:ext cx="3659684" cy="184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5"/>
              </a:lnSpc>
            </a:pPr>
            <a:r>
              <a:rPr lang="en-US" sz="2287" spc="-4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Ele inclui recursos de segurança integrados, como proteção contra ataques CSRF e XSS.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962025"/>
            <a:ext cx="10789295" cy="9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b="true" sz="5812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Estrutura de um Projeto Pyramid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4742558"/>
            <a:ext cx="3721299" cy="491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1"/>
              </a:lnSpc>
            </a:pPr>
            <a:r>
              <a:rPr lang="en-US" b="true" sz="2975" spc="-60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Aplicação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414962"/>
            <a:ext cx="4972645" cy="157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2587" spc="-5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ponto de entrada da aplicação, onde a lógica de negócios é implementada.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6160" y="4742558"/>
            <a:ext cx="3721299" cy="491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1"/>
              </a:lnSpc>
            </a:pPr>
            <a:r>
              <a:rPr lang="en-US" b="true" sz="2975" spc="-60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Roteamento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6160" y="5414962"/>
            <a:ext cx="4972645" cy="157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2587" spc="-5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Define as rotas e mapeamentos de URL para as diferentes páginas da aplicação.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40084" y="4742558"/>
            <a:ext cx="3721299" cy="491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1"/>
              </a:lnSpc>
            </a:pPr>
            <a:r>
              <a:rPr lang="en-US" b="true" sz="2975" spc="-60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Configuração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0084" y="5414962"/>
            <a:ext cx="4972645" cy="210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2587" spc="-5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Permite a configuração de settings, middlewares, extensões e outros componentes.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8935"/>
          </a:xfrm>
          <a:custGeom>
            <a:avLst/>
            <a:gdLst/>
            <a:ahLst/>
            <a:cxnLst/>
            <a:rect r="r" b="b" t="t" l="l"/>
            <a:pathLst>
              <a:path h="10288935" w="6858000">
                <a:moveTo>
                  <a:pt x="0" y="0"/>
                </a:moveTo>
                <a:lnTo>
                  <a:pt x="6858000" y="0"/>
                </a:lnTo>
                <a:lnTo>
                  <a:pt x="6858000" y="10288935"/>
                </a:lnTo>
                <a:lnTo>
                  <a:pt x="0" y="102889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" t="0" r="-9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1744" y="621506"/>
            <a:ext cx="6388299" cy="84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b="true" sz="4999" spc="-99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Configuração Básica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851744" y="1832521"/>
            <a:ext cx="1216819" cy="1946821"/>
          </a:xfrm>
          <a:custGeom>
            <a:avLst/>
            <a:gdLst/>
            <a:ahLst/>
            <a:cxnLst/>
            <a:rect r="r" b="b" t="t" l="l"/>
            <a:pathLst>
              <a:path h="1946821" w="1216819">
                <a:moveTo>
                  <a:pt x="0" y="0"/>
                </a:moveTo>
                <a:lnTo>
                  <a:pt x="1216818" y="0"/>
                </a:lnTo>
                <a:lnTo>
                  <a:pt x="1216818" y="1946821"/>
                </a:lnTo>
                <a:lnTo>
                  <a:pt x="0" y="19468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3" t="0" r="-19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33489" y="2047280"/>
            <a:ext cx="3194149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b="true" sz="2600" spc="-52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Criar aplicação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33489" y="2516237"/>
            <a:ext cx="8144767" cy="44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5"/>
              </a:lnSpc>
            </a:pPr>
            <a:r>
              <a:rPr lang="en-US" sz="2274" spc="-4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Iniciar um novo projeto Pyramid com o comando `pcreate`.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851744" y="3779341"/>
            <a:ext cx="1216819" cy="1946821"/>
          </a:xfrm>
          <a:custGeom>
            <a:avLst/>
            <a:gdLst/>
            <a:ahLst/>
            <a:cxnLst/>
            <a:rect r="r" b="b" t="t" l="l"/>
            <a:pathLst>
              <a:path h="1946821" w="1216819">
                <a:moveTo>
                  <a:pt x="0" y="0"/>
                </a:moveTo>
                <a:lnTo>
                  <a:pt x="1216818" y="0"/>
                </a:lnTo>
                <a:lnTo>
                  <a:pt x="1216818" y="1946821"/>
                </a:lnTo>
                <a:lnTo>
                  <a:pt x="0" y="19468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3" t="0" r="-193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33489" y="3994100"/>
            <a:ext cx="3194149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b="true" sz="2600" spc="-52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Configurar settings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33489" y="4463057"/>
            <a:ext cx="8144767" cy="9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5"/>
              </a:lnSpc>
            </a:pPr>
            <a:r>
              <a:rPr lang="en-US" sz="2274" spc="-4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Definir settings como nome da aplicação, banco de dados, templates, etc.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851744" y="5726162"/>
            <a:ext cx="1216819" cy="1946821"/>
          </a:xfrm>
          <a:custGeom>
            <a:avLst/>
            <a:gdLst/>
            <a:ahLst/>
            <a:cxnLst/>
            <a:rect r="r" b="b" t="t" l="l"/>
            <a:pathLst>
              <a:path h="1946821" w="1216819">
                <a:moveTo>
                  <a:pt x="0" y="0"/>
                </a:moveTo>
                <a:lnTo>
                  <a:pt x="1216818" y="0"/>
                </a:lnTo>
                <a:lnTo>
                  <a:pt x="1216818" y="1946822"/>
                </a:lnTo>
                <a:lnTo>
                  <a:pt x="0" y="19468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3" t="0" r="-193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33489" y="5940921"/>
            <a:ext cx="3194149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b="true" sz="2600" spc="-52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Adicionar rotas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33489" y="6409879"/>
            <a:ext cx="8144767" cy="44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5"/>
              </a:lnSpc>
            </a:pPr>
            <a:r>
              <a:rPr lang="en-US" sz="2274" spc="-4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Configurar as rotas da aplicação no arquivo de configuração.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851744" y="7672982"/>
            <a:ext cx="1216819" cy="1946821"/>
          </a:xfrm>
          <a:custGeom>
            <a:avLst/>
            <a:gdLst/>
            <a:ahLst/>
            <a:cxnLst/>
            <a:rect r="r" b="b" t="t" l="l"/>
            <a:pathLst>
              <a:path h="1946821" w="1216819">
                <a:moveTo>
                  <a:pt x="0" y="0"/>
                </a:moveTo>
                <a:lnTo>
                  <a:pt x="1216818" y="0"/>
                </a:lnTo>
                <a:lnTo>
                  <a:pt x="1216818" y="1946822"/>
                </a:lnTo>
                <a:lnTo>
                  <a:pt x="0" y="19468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93" t="0" r="-193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433489" y="7887741"/>
            <a:ext cx="3194149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b="true" sz="2600" spc="-52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Executar servidor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33489" y="8356699"/>
            <a:ext cx="8144767" cy="44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5"/>
              </a:lnSpc>
            </a:pPr>
            <a:r>
              <a:rPr lang="en-US" sz="2274" spc="-4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Iniciar o servidor web Pyramid com o comando `pserve`.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t="0" r="-1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2238" y="3699187"/>
            <a:ext cx="10779621" cy="9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b="true" sz="5812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Exemplos de Aplicações Pyramid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992238" y="5872311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6826449"/>
            <a:ext cx="3721299" cy="491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1"/>
              </a:lnSpc>
            </a:pPr>
            <a:r>
              <a:rPr lang="en-US" b="true" sz="2975" spc="-6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Portais Web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7385448"/>
            <a:ext cx="3756869" cy="152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487" spc="-5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Criação de portais e sites corporativos robustos e de alto desempenho.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5174308" y="5872311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174308" y="6826449"/>
            <a:ext cx="3721299" cy="491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1"/>
              </a:lnSpc>
            </a:pPr>
            <a:r>
              <a:rPr lang="en-US" b="true" sz="2975" spc="-6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Aplicações CRUD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74308" y="7385448"/>
            <a:ext cx="3757018" cy="2036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487" spc="-5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Desenvolvimento de aplicações web com funcionalidades CRUD avançadas.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9356526" y="5872311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356526" y="6826449"/>
            <a:ext cx="3721299" cy="491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1"/>
              </a:lnSpc>
            </a:pPr>
            <a:r>
              <a:rPr lang="en-US" b="true" sz="2975" spc="-6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APIs RESTful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56526" y="7385448"/>
            <a:ext cx="3757018" cy="2036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487" spc="-5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Construção de APIs RESTful seguras e escaláveis com o Pyramid.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13538746" y="5872311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538746" y="6826449"/>
            <a:ext cx="3721299" cy="491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1"/>
              </a:lnSpc>
            </a:pPr>
            <a:r>
              <a:rPr lang="en-US" b="true" sz="2975" spc="-6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Microsserviços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38746" y="7385448"/>
            <a:ext cx="3757017" cy="152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487" spc="-5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Criação de arquiteturas de microsserviços usando o Pyramid.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93738" y="395436"/>
            <a:ext cx="7442746" cy="9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b="true" sz="5812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Vantagens do Pyramid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98389" y="2373511"/>
            <a:ext cx="38100" cy="6895505"/>
            <a:chOff x="0" y="0"/>
            <a:chExt cx="50800" cy="91940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800" cy="9194038"/>
            </a:xfrm>
            <a:custGeom>
              <a:avLst/>
              <a:gdLst/>
              <a:ahLst/>
              <a:cxnLst/>
              <a:rect r="r" b="b" t="t" l="l"/>
              <a:pathLst>
                <a:path h="9194038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9168638"/>
                  </a:lnTo>
                  <a:cubicBezTo>
                    <a:pt x="50800" y="9182608"/>
                    <a:pt x="39370" y="9194038"/>
                    <a:pt x="25400" y="9194038"/>
                  </a:cubicBezTo>
                  <a:cubicBezTo>
                    <a:pt x="11430" y="9194038"/>
                    <a:pt x="0" y="9182608"/>
                    <a:pt x="0" y="9168638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98277" y="2992339"/>
            <a:ext cx="992237" cy="38100"/>
            <a:chOff x="0" y="0"/>
            <a:chExt cx="1322983" cy="50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93738" y="2687687"/>
            <a:ext cx="647402" cy="647402"/>
            <a:chOff x="0" y="0"/>
            <a:chExt cx="863203" cy="8632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26356" y="2826098"/>
            <a:ext cx="182166" cy="40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3500" spc="-7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76860" y="2628454"/>
            <a:ext cx="3721299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Flexibilidade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76860" y="3187453"/>
            <a:ext cx="7460902" cy="946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 spc="-49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permite que os desenvolvedores se adaptem facilmente às necessidades do projeto.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98277" y="5385346"/>
            <a:ext cx="992237" cy="38100"/>
            <a:chOff x="0" y="0"/>
            <a:chExt cx="1322983" cy="50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93738" y="5080695"/>
            <a:ext cx="647402" cy="647403"/>
            <a:chOff x="0" y="0"/>
            <a:chExt cx="863203" cy="8632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95251" y="5219105"/>
            <a:ext cx="244227" cy="40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3500" spc="-7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76860" y="5021461"/>
            <a:ext cx="3721299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Desempenho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976860" y="5580459"/>
            <a:ext cx="7460902" cy="946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 spc="-49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framework é altamente otimizado, oferecendo aplicações web rápidas e responsivas.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698277" y="7778354"/>
            <a:ext cx="992237" cy="38100"/>
            <a:chOff x="0" y="0"/>
            <a:chExt cx="1322983" cy="50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93738" y="7473702"/>
            <a:ext cx="647402" cy="647403"/>
            <a:chOff x="0" y="0"/>
            <a:chExt cx="863203" cy="8632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295549" y="7612112"/>
            <a:ext cx="243780" cy="40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3500" spc="-70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976860" y="7414469"/>
            <a:ext cx="3721299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874" spc="-58">
                <a:solidFill>
                  <a:srgbClr val="E0D6DE"/>
                </a:solidFill>
                <a:latin typeface="Arimo Bold"/>
                <a:ea typeface="Arimo Bold"/>
                <a:cs typeface="Arimo Bold"/>
                <a:sym typeface="Arimo Bold"/>
              </a:rPr>
              <a:t>Comunidade Ativa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976860" y="7973466"/>
            <a:ext cx="7460902" cy="946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 spc="-49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possui uma comunidade de desenvolvedores engajada e em constante evolução.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962025"/>
            <a:ext cx="7792641" cy="9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b="true" sz="5812" spc="-117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Recursos e Ferramentas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3923110"/>
            <a:ext cx="3721299" cy="491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1"/>
              </a:lnSpc>
            </a:pPr>
            <a:r>
              <a:rPr lang="en-US" b="true" sz="2975" spc="-60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Documentação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060602"/>
            <a:ext cx="4972645" cy="152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487" spc="-5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Pyramid possui uma extensa documentação oficial, com tutoriais e guias detalhados.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7158783"/>
            <a:ext cx="4972645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 u="sng">
                <a:solidFill>
                  <a:srgbClr val="876CD4"/>
                </a:solidFill>
                <a:latin typeface="Inter"/>
                <a:ea typeface="Inter"/>
                <a:cs typeface="Inter"/>
                <a:sym typeface="Inter"/>
                <a:hlinkClick r:id="rId3" tooltip="https://pyramid.readthedocs.io/"/>
              </a:rPr>
              <a:t>Documentação Pyramid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24229" y="3923110"/>
            <a:ext cx="3721299" cy="491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1"/>
              </a:lnSpc>
            </a:pPr>
            <a:r>
              <a:rPr lang="en-US" b="true" sz="2975" spc="-60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Plugins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6160" y="5060602"/>
            <a:ext cx="4972645" cy="2036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487" spc="-5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Vasta gama de plugins e extensões disponíveis para ampliar as funcionalidades do framework.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66160" y="7158783"/>
            <a:ext cx="4972645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 u="sng">
                <a:solidFill>
                  <a:srgbClr val="876CD4"/>
                </a:solidFill>
                <a:latin typeface="Inter"/>
                <a:ea typeface="Inter"/>
                <a:cs typeface="Inter"/>
                <a:sym typeface="Inter"/>
                <a:hlinkClick r:id="rId4" tooltip="https://pypi.org/search/?q=pyramid"/>
              </a:rPr>
              <a:t>Plugins Pyramid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27720" y="3923110"/>
            <a:ext cx="3721299" cy="491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1"/>
              </a:lnSpc>
            </a:pPr>
            <a:r>
              <a:rPr lang="en-US" b="true" sz="2975" spc="-60">
                <a:solidFill>
                  <a:srgbClr val="FF8AAF"/>
                </a:solidFill>
                <a:latin typeface="Arimo Bold"/>
                <a:ea typeface="Arimo Bold"/>
                <a:cs typeface="Arimo Bold"/>
                <a:sym typeface="Arimo Bold"/>
              </a:rPr>
              <a:t>Ferramentas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40084" y="5060602"/>
            <a:ext cx="4972645" cy="152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2487" spc="-51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Diversas ferramentas e utilitários que facilitam o desenvolvimento com o Pyramid.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40084" y="6705154"/>
            <a:ext cx="4972645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Ferramentas Pyramid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DAGSc4CnrGM</dc:identifier>
  <dcterms:modified xsi:type="dcterms:W3CDTF">2011-08-01T06:04:30Z</dcterms:modified>
  <cp:revision>1</cp:revision>
  <dc:title>Estabilidade</dc:title>
</cp:coreProperties>
</file>